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notesMasterIdLst>
    <p:notesMasterId r:id="rId50"/>
  </p:notesMasterIdLst>
  <p:sldIdLst>
    <p:sldId id="256" r:id="rId2"/>
    <p:sldId id="277" r:id="rId3"/>
    <p:sldId id="300" r:id="rId4"/>
    <p:sldId id="306" r:id="rId5"/>
    <p:sldId id="307" r:id="rId6"/>
    <p:sldId id="301" r:id="rId7"/>
    <p:sldId id="308" r:id="rId8"/>
    <p:sldId id="302" r:id="rId9"/>
    <p:sldId id="303" r:id="rId10"/>
    <p:sldId id="276" r:id="rId11"/>
    <p:sldId id="279" r:id="rId12"/>
    <p:sldId id="258" r:id="rId13"/>
    <p:sldId id="281" r:id="rId14"/>
    <p:sldId id="259" r:id="rId15"/>
    <p:sldId id="261" r:id="rId16"/>
    <p:sldId id="270" r:id="rId17"/>
    <p:sldId id="260" r:id="rId18"/>
    <p:sldId id="262" r:id="rId19"/>
    <p:sldId id="271" r:id="rId20"/>
    <p:sldId id="266" r:id="rId21"/>
    <p:sldId id="272" r:id="rId22"/>
    <p:sldId id="267" r:id="rId23"/>
    <p:sldId id="268" r:id="rId24"/>
    <p:sldId id="269" r:id="rId25"/>
    <p:sldId id="273" r:id="rId26"/>
    <p:sldId id="263" r:id="rId27"/>
    <p:sldId id="275" r:id="rId28"/>
    <p:sldId id="274" r:id="rId29"/>
    <p:sldId id="265" r:id="rId30"/>
    <p:sldId id="278" r:id="rId31"/>
    <p:sldId id="282" r:id="rId32"/>
    <p:sldId id="283" r:id="rId33"/>
    <p:sldId id="285" r:id="rId34"/>
    <p:sldId id="284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7" r:id="rId44"/>
    <p:sldId id="298" r:id="rId45"/>
    <p:sldId id="295" r:id="rId46"/>
    <p:sldId id="299" r:id="rId47"/>
    <p:sldId id="304" r:id="rId48"/>
    <p:sldId id="30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4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3E7D6-26AC-4B79-94CF-2D120FF428DC}" type="datetimeFigureOut">
              <a:rPr lang="es-ES" smtClean="0"/>
              <a:t>19/10/2017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48AC-C579-4559-8D67-A381FF5E9B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7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6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97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94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1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9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53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0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7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9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41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8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9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3.png"/><Relationship Id="rId4" Type="http://schemas.openxmlformats.org/officeDocument/2006/relationships/video" Target="../media/media2.mp4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41.png"/><Relationship Id="rId4" Type="http://schemas.openxmlformats.org/officeDocument/2006/relationships/video" Target="../media/media4.mp4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40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31.png"/><Relationship Id="rId2" Type="http://schemas.openxmlformats.org/officeDocument/2006/relationships/video" Target="../media/media2.mp4"/><Relationship Id="rId16" Type="http://schemas.openxmlformats.org/officeDocument/2006/relationships/image" Target="../media/image45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openxmlformats.org/officeDocument/2006/relationships/slideLayout" Target="../slideLayouts/slideLayout2.xml"/><Relationship Id="rId5" Type="http://schemas.microsoft.com/office/2007/relationships/media" Target="../media/media5.mp4"/><Relationship Id="rId15" Type="http://schemas.openxmlformats.org/officeDocument/2006/relationships/image" Target="../media/image44.png"/><Relationship Id="rId10" Type="http://schemas.openxmlformats.org/officeDocument/2006/relationships/video" Target="../media/media7.mp4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microsoft.com/office/2007/relationships/media" Target="../media/media9.mp4"/><Relationship Id="rId18" Type="http://schemas.openxmlformats.org/officeDocument/2006/relationships/image" Target="../media/image41.png"/><Relationship Id="rId3" Type="http://schemas.microsoft.com/office/2007/relationships/media" Target="../media/media4.mp4"/><Relationship Id="rId21" Type="http://schemas.openxmlformats.org/officeDocument/2006/relationships/image" Target="../media/image48.png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40.png"/><Relationship Id="rId2" Type="http://schemas.openxmlformats.org/officeDocument/2006/relationships/video" Target="../media/media2.mp4"/><Relationship Id="rId16" Type="http://schemas.openxmlformats.org/officeDocument/2006/relationships/image" Target="../media/image31.png"/><Relationship Id="rId20" Type="http://schemas.openxmlformats.org/officeDocument/2006/relationships/image" Target="../media/image45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slideLayout" Target="../slideLayouts/slideLayout2.xml"/><Relationship Id="rId10" Type="http://schemas.openxmlformats.org/officeDocument/2006/relationships/video" Target="../media/media7.mp4"/><Relationship Id="rId19" Type="http://schemas.openxmlformats.org/officeDocument/2006/relationships/image" Target="../media/image44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video" Target="../media/media9.mp4"/><Relationship Id="rId22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8206" y="3002870"/>
            <a:ext cx="8001000" cy="2971801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Proyecto fin de grado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4247" y="3251446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chemeClr val="tx1"/>
                </a:solidFill>
              </a:rPr>
              <a:t>planGO</a:t>
            </a:r>
            <a:endParaRPr lang="es-ES" sz="8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5817919" y="605600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2. Desarrollo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2" y="2512381"/>
            <a:ext cx="10473866" cy="3131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8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547" y="292008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2.1 Frontend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52" y="3193279"/>
            <a:ext cx="5472608" cy="2736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1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458525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Mapa de navegación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37653"/>
          <a:stretch/>
        </p:blipFill>
        <p:spPr>
          <a:xfrm>
            <a:off x="6365136" y="1397422"/>
            <a:ext cx="5702576" cy="49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7" b="-136"/>
          <a:stretch/>
        </p:blipFill>
        <p:spPr>
          <a:xfrm>
            <a:off x="172778" y="3266983"/>
            <a:ext cx="6037596" cy="303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771" y="2278447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2000" dirty="0" smtClean="0">
                <a:solidFill>
                  <a:schemeClr val="tx1"/>
                </a:solidFill>
              </a:rPr>
              <a:t>Funcional</a:t>
            </a:r>
            <a:endParaRPr lang="es-ES" sz="1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Login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Registro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Registro y login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131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Home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742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Header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Header y ayuda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1. </a:t>
            </a:r>
            <a:r>
              <a:rPr lang="es-ES_tradnl" sz="6600" dirty="0" smtClean="0">
                <a:solidFill>
                  <a:schemeClr val="tx1"/>
                </a:solidFill>
              </a:rPr>
              <a:t>Introducción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8789" y="1681507"/>
            <a:ext cx="100672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Este Trabajo Fin de Grado consiste en el desarrollo de una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aplicación móvil híbrida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</a:p>
          <a:p>
            <a:pPr algn="just"/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La funcionalidad principal de la aplicación es la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organización de eventos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Tomar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decisiones cuando el grupo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personas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amplio suele hacerse difícil.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desarrollo se ha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llevado a cabo utilizando una serie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frameworks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muy utilizados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hoy en día:</a:t>
            </a:r>
          </a:p>
          <a:p>
            <a:endParaRPr lang="es-ES" sz="2400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Angular.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Ionic 2.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Express.</a:t>
            </a:r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9550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amigos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4234875" y="2914797"/>
            <a:ext cx="3606841" cy="2061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Añadir amigos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  <p:pic>
        <p:nvPicPr>
          <p:cNvPr id="4" name="amigos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0192" y="0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1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2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</a:t>
            </a:r>
            <a:r>
              <a:rPr lang="es-ES_tradnl" sz="6600" dirty="0">
                <a:solidFill>
                  <a:schemeClr val="tx1"/>
                </a:solidFill>
              </a:rPr>
              <a:t>3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5" y="2325052"/>
            <a:ext cx="447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Creación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Votaciones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48" y="1610253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6" y="1610253"/>
            <a:ext cx="2749836" cy="46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27" y="1610253"/>
            <a:ext cx="2749836" cy="46849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 flipV="1">
            <a:off x="3799642" y="2805344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ight Arrow 12"/>
          <p:cNvSpPr/>
          <p:nvPr/>
        </p:nvSpPr>
        <p:spPr>
          <a:xfrm flipV="1">
            <a:off x="7271159" y="4839810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Votar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5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1.1 Angular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557220"/>
            <a:ext cx="100672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Framework </a:t>
            </a:r>
            <a:r>
              <a:rPr lang="es-ES" sz="2400" dirty="0"/>
              <a:t>de desarrollo para JavaScript creado por Google.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La finalidad de </a:t>
            </a:r>
            <a:r>
              <a:rPr lang="es-ES" sz="2400" dirty="0"/>
              <a:t>Angular es facilitar el desarrollo de aplicaciones web SPA y </a:t>
            </a:r>
            <a:r>
              <a:rPr lang="es-ES" sz="2400" dirty="0" smtClean="0"/>
              <a:t>proporcionar herramientas para </a:t>
            </a:r>
            <a:r>
              <a:rPr lang="es-ES" sz="2400" dirty="0"/>
              <a:t>trabajar con los elementos de una web de una manera </a:t>
            </a:r>
            <a:r>
              <a:rPr lang="es-ES" sz="2400" dirty="0" smtClean="0"/>
              <a:t>más </a:t>
            </a:r>
            <a:r>
              <a:rPr lang="es-ES" sz="2400" dirty="0"/>
              <a:t>sencilla y </a:t>
            </a:r>
            <a:r>
              <a:rPr lang="es-ES" sz="2400" dirty="0"/>
              <a:t>ó</a:t>
            </a:r>
            <a:r>
              <a:rPr lang="es-ES" sz="2400" dirty="0" smtClean="0"/>
              <a:t>ptima.</a:t>
            </a:r>
          </a:p>
          <a:p>
            <a:pPr algn="just"/>
            <a:endParaRPr lang="es-E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</a:t>
            </a:r>
            <a:r>
              <a:rPr lang="es-ES" sz="2400" dirty="0"/>
              <a:t>ó</a:t>
            </a:r>
            <a:r>
              <a:rPr lang="es-ES" sz="2400" dirty="0" smtClean="0"/>
              <a:t>n </a:t>
            </a:r>
            <a:r>
              <a:rPr lang="es-ES" sz="2400" dirty="0"/>
              <a:t>web SPA creada con Angular es una web de una sola </a:t>
            </a:r>
            <a:r>
              <a:rPr lang="es-ES" sz="2400" dirty="0" smtClean="0"/>
              <a:t>página</a:t>
            </a:r>
            <a:r>
              <a:rPr lang="es-ES" sz="2400" dirty="0"/>
              <a:t>, en la cual la </a:t>
            </a:r>
            <a:r>
              <a:rPr lang="es-ES" sz="2400" dirty="0" smtClean="0"/>
              <a:t>navegación</a:t>
            </a:r>
            <a:r>
              <a:rPr lang="es-ES" sz="2400" dirty="0"/>
              <a:t> </a:t>
            </a:r>
            <a:r>
              <a:rPr lang="es-ES" sz="2400" dirty="0" smtClean="0"/>
              <a:t>y la </a:t>
            </a:r>
            <a:r>
              <a:rPr lang="es-ES" sz="2400" dirty="0"/>
              <a:t>carga de datos, se realiza de </a:t>
            </a:r>
            <a:r>
              <a:rPr lang="es-ES" sz="2400" dirty="0" smtClean="0"/>
              <a:t>manera dinámica.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Fundamentos: componentes, programación reactiva, ES6 y TypeScript.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7804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Detalle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  <p:pic>
        <p:nvPicPr>
          <p:cNvPr id="7" name="recuento-texto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119" y="23251"/>
            <a:ext cx="3857625" cy="6858000"/>
          </a:xfrm>
          <a:prstGeom prst="rect">
            <a:avLst/>
          </a:prstGeom>
        </p:spPr>
      </p:pic>
      <p:pic>
        <p:nvPicPr>
          <p:cNvPr id="9" name="recuento-fecha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13507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911" y="292008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2.2 Backend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09" y="3033339"/>
            <a:ext cx="4243693" cy="282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06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526959"/>
            <a:ext cx="878001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u="sng" dirty="0"/>
              <a:t>S</a:t>
            </a:r>
            <a:r>
              <a:rPr lang="es-ES" sz="2400" b="1" u="sng" dirty="0" smtClean="0"/>
              <a:t>ervidor</a:t>
            </a:r>
            <a:r>
              <a:rPr lang="es-ES" sz="2400" dirty="0" smtClean="0"/>
              <a:t>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un ordenador u otro tipo de equipo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informático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encargado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suministrar información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a una serie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clientes.</a:t>
            </a:r>
          </a:p>
          <a:p>
            <a:pPr algn="just"/>
            <a:endParaRPr lang="es-ES" sz="2400" dirty="0" smtClean="0"/>
          </a:p>
          <a:p>
            <a:pPr algn="just"/>
            <a:endParaRPr lang="es-ES" sz="2400" dirty="0" smtClean="0"/>
          </a:p>
          <a:p>
            <a:pPr algn="just"/>
            <a:r>
              <a:rPr lang="es-ES" sz="2400" b="1" u="sng" dirty="0" smtClean="0">
                <a:solidFill>
                  <a:schemeClr val="accent6"/>
                </a:solidFill>
              </a:rPr>
              <a:t>ESTE PROYECTO UTILIZA: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Servicios REST</a:t>
            </a:r>
            <a:r>
              <a:rPr lang="es-ES" sz="2400" b="1" dirty="0" smtClean="0"/>
              <a:t> </a:t>
            </a:r>
            <a:r>
              <a:rPr lang="es-ES" sz="2400" dirty="0" smtClean="0"/>
              <a:t>(’</a:t>
            </a:r>
            <a:r>
              <a:rPr lang="es-ES" sz="2400" dirty="0" err="1" smtClean="0"/>
              <a:t>Representational</a:t>
            </a:r>
            <a:r>
              <a:rPr lang="es-ES" sz="2400" dirty="0" smtClean="0"/>
              <a:t> </a:t>
            </a:r>
            <a:r>
              <a:rPr lang="es-ES" sz="2400" dirty="0" err="1" smtClean="0"/>
              <a:t>State</a:t>
            </a:r>
            <a:r>
              <a:rPr lang="es-ES" sz="2400" dirty="0"/>
              <a:t> </a:t>
            </a:r>
            <a:r>
              <a:rPr lang="es-ES" sz="2400" dirty="0" smtClean="0"/>
              <a:t>Transfer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’): Un servicio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REST no tiene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estado,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entre 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llamadas,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el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servicio pierde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todos sus datos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Express</a:t>
            </a:r>
            <a:r>
              <a:rPr lang="es-ES" sz="2400" dirty="0" smtClean="0"/>
              <a:t>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servidor esta desarrollado en un framework de  Node.js.</a:t>
            </a: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95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274836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APP.JS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Modelos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74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038687"/>
            <a:ext cx="87800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APP.JS</a:t>
            </a:r>
          </a:p>
          <a:p>
            <a:pPr algn="just"/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Dependencias: </a:t>
            </a:r>
            <a:endParaRPr lang="es-ES" sz="2400" dirty="0"/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Configuración: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 define el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bodyParser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 para decodificar la información que se recibe y lo expone en cada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request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Rutas: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declaración de ruta con su correspondiente método y función a realizar.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Listen: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puerto e IP donde está disponible el servidor.</a:t>
            </a:r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76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User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19" y="3382392"/>
            <a:ext cx="7260478" cy="31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Poll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09" y="3238827"/>
            <a:ext cx="5185113" cy="33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Friend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03" y="3788416"/>
            <a:ext cx="67627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Vote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50304"/>
            <a:ext cx="55721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Pending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547" y="3669354"/>
            <a:ext cx="61245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7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1.1 Angular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5524" y="1370789"/>
            <a:ext cx="1006727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Conceptos básicos: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Lenguajes</a:t>
            </a:r>
            <a:r>
              <a:rPr lang="es-ES" sz="2400" b="1" dirty="0" smtClean="0"/>
              <a:t>: </a:t>
            </a:r>
            <a:r>
              <a:rPr lang="es-ES" sz="2400" dirty="0" smtClean="0"/>
              <a:t>los lenguajes de programación utilizados en este framework son: TypeScript, Sass y HTML5.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Componentes</a:t>
            </a:r>
            <a:r>
              <a:rPr lang="es-ES" sz="2400" dirty="0" smtClean="0"/>
              <a:t>: </a:t>
            </a:r>
            <a:r>
              <a:rPr lang="es-ES" sz="2400" dirty="0"/>
              <a:t>p</a:t>
            </a:r>
            <a:r>
              <a:rPr lang="es-ES" sz="2400" dirty="0" smtClean="0"/>
              <a:t>ieza </a:t>
            </a:r>
            <a:r>
              <a:rPr lang="es-ES" sz="2400" dirty="0"/>
              <a:t>de </a:t>
            </a:r>
            <a:r>
              <a:rPr lang="es-ES" sz="2400" dirty="0" smtClean="0"/>
              <a:t>código </a:t>
            </a:r>
            <a:r>
              <a:rPr lang="es-ES" sz="2400" dirty="0"/>
              <a:t>que controla una parte de la vista</a:t>
            </a:r>
            <a:r>
              <a:rPr lang="es-ES" sz="2400" dirty="0" smtClean="0"/>
              <a:t>. Una aplicación en Angular es un componente que contiene varios subcomponentes.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Modularización</a:t>
            </a:r>
            <a:r>
              <a:rPr lang="es-ES" sz="2400" b="1" dirty="0" smtClean="0"/>
              <a:t>: </a:t>
            </a:r>
            <a:r>
              <a:rPr lang="es-ES" sz="2400" dirty="0"/>
              <a:t>l</a:t>
            </a:r>
            <a:r>
              <a:rPr lang="es-ES" sz="2400" dirty="0" smtClean="0"/>
              <a:t>a filosofía </a:t>
            </a:r>
            <a:r>
              <a:rPr lang="es-ES" sz="2400" dirty="0"/>
              <a:t>de Angular empuja hacia que todo sea modular. Se crea una clase, se exporta </a:t>
            </a:r>
            <a:r>
              <a:rPr lang="es-ES" sz="2400" dirty="0" smtClean="0"/>
              <a:t>y ya está disponible </a:t>
            </a:r>
            <a:r>
              <a:rPr lang="es-ES" sz="2400" dirty="0"/>
              <a:t>para ser importada en otro componente o en otra parte de la </a:t>
            </a:r>
            <a:r>
              <a:rPr lang="es-ES" sz="2400" dirty="0" smtClean="0"/>
              <a:t>aplicación y </a:t>
            </a:r>
            <a:r>
              <a:rPr lang="es-ES" sz="2400" dirty="0"/>
              <a:t>ser </a:t>
            </a:r>
            <a:r>
              <a:rPr lang="es-ES" sz="2400" dirty="0" smtClean="0"/>
              <a:t>reutilizada</a:t>
            </a:r>
            <a:r>
              <a:rPr lang="es-ES" sz="2400" dirty="0"/>
              <a:t>.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4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Send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69354"/>
            <a:ext cx="5572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Funciones </a:t>
            </a:r>
            <a:r>
              <a:rPr lang="es-ES" sz="2400" dirty="0"/>
              <a:t>que reciben una entrada (</a:t>
            </a:r>
            <a:r>
              <a:rPr lang="es-ES" sz="2400" dirty="0" err="1"/>
              <a:t>request</a:t>
            </a:r>
            <a:r>
              <a:rPr lang="es-ES" sz="2400" dirty="0"/>
              <a:t>) y una salida (response). Lo </a:t>
            </a:r>
            <a:r>
              <a:rPr lang="es-ES" sz="2400" dirty="0" smtClean="0"/>
              <a:t>que sucede </a:t>
            </a:r>
            <a:r>
              <a:rPr lang="es-ES" sz="2400" dirty="0"/>
              <a:t>entre la entrada y la salida es el controlador.</a:t>
            </a:r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376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5992" y="1965365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Colecciones: </a:t>
            </a:r>
          </a:p>
          <a:p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Documentos:</a:t>
            </a:r>
          </a:p>
          <a:p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Campos: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6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Colecciones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es un contenedor de los documentos en MongoDB</a:t>
            </a:r>
            <a:r>
              <a:rPr lang="es-ES" sz="2400" dirty="0" smtClean="0"/>
              <a:t>. </a:t>
            </a:r>
            <a:endParaRPr lang="es-ES" dirty="0"/>
          </a:p>
          <a:p>
            <a:pPr algn="just"/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22" y="3332573"/>
            <a:ext cx="3377954" cy="30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Documentos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Un documento es </a:t>
            </a:r>
            <a:r>
              <a:rPr lang="es-ES" sz="2400" dirty="0"/>
              <a:t>un </a:t>
            </a:r>
            <a:r>
              <a:rPr lang="es-ES" sz="2400" dirty="0" smtClean="0"/>
              <a:t>conjunto de campos.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Los documentos son diferentes en cada colección.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La estructura de los documentos que pertenecen a una colección, viene dada por los modelos explicados anteriormente.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Además de la estructura definida por el modelo, contiene un campo que le identifica, llamado _id, y un campo de versionKey, llamado _v.</a:t>
            </a:r>
          </a:p>
          <a:p>
            <a:pPr algn="just"/>
            <a:endParaRPr lang="es-ES" sz="2400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2" y="2636668"/>
            <a:ext cx="11489336" cy="3618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25949"/>
            <a:ext cx="3784738" cy="1432703"/>
          </a:xfrm>
        </p:spPr>
        <p:txBody>
          <a:bodyPr>
            <a:no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Relación entre colecciones</a:t>
            </a:r>
            <a:endParaRPr lang="es-ES" sz="4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"/>
          <a:stretch/>
        </p:blipFill>
        <p:spPr>
          <a:xfrm>
            <a:off x="3784738" y="0"/>
            <a:ext cx="8407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>
                <a:solidFill>
                  <a:schemeClr val="tx1"/>
                </a:solidFill>
              </a:rPr>
              <a:t>3</a:t>
            </a:r>
            <a:r>
              <a:rPr lang="es-ES_tradnl" sz="6600" dirty="0" smtClean="0">
                <a:solidFill>
                  <a:schemeClr val="tx1"/>
                </a:solidFill>
              </a:rPr>
              <a:t>. Prueba </a:t>
            </a:r>
            <a:endParaRPr lang="es-E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11013085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</a:t>
            </a:r>
            <a:r>
              <a:rPr lang="es-ES_tradnl" sz="6600" dirty="0" smtClean="0">
                <a:solidFill>
                  <a:schemeClr val="tx1"/>
                </a:solidFill>
              </a:rPr>
              <a:t>.1 Conclusiones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0995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1.1 Angular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064" y="1374367"/>
            <a:ext cx="100672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Bindeo de datos: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0" y="2877856"/>
            <a:ext cx="5823751" cy="3562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96" y="3509304"/>
            <a:ext cx="4816079" cy="22996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80" y="2293599"/>
            <a:ext cx="4172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Dentro del componente:</a:t>
            </a:r>
            <a:endParaRPr lang="es-E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20396" y="2877856"/>
            <a:ext cx="460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Entre componentes: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963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1.2 Ionic 2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 un </a:t>
            </a:r>
            <a:r>
              <a:rPr lang="es-ES" sz="2400" dirty="0"/>
              <a:t>framework destinado al desarrollo de aplicaciones </a:t>
            </a:r>
            <a:r>
              <a:rPr lang="es-ES" sz="2400" dirty="0" smtClean="0"/>
              <a:t>híbridas</a:t>
            </a:r>
            <a:r>
              <a:rPr lang="es-ES" sz="2400" dirty="0"/>
              <a:t>, </a:t>
            </a:r>
            <a:r>
              <a:rPr lang="es-ES" sz="2400" dirty="0" smtClean="0"/>
              <a:t>aunque también </a:t>
            </a:r>
            <a:r>
              <a:rPr lang="es-ES" sz="2400" dirty="0"/>
              <a:t>puede ser utilizado para para implementar aplicaciones web.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aplicación híbrida es aquella </a:t>
            </a:r>
            <a:r>
              <a:rPr lang="es-ES" sz="2400" dirty="0"/>
              <a:t>desarrollada por las </a:t>
            </a:r>
            <a:r>
              <a:rPr lang="es-ES" sz="2400" dirty="0" smtClean="0"/>
              <a:t>tecnologías </a:t>
            </a:r>
            <a:r>
              <a:rPr lang="es-ES" sz="2400" dirty="0"/>
              <a:t>web: HTML, CSS Y JavaScript. Este tipo de </a:t>
            </a:r>
            <a:r>
              <a:rPr lang="es-ES" sz="2400" dirty="0" smtClean="0"/>
              <a:t>aplicaciones tienen </a:t>
            </a:r>
            <a:r>
              <a:rPr lang="es-ES" sz="2400" dirty="0"/>
              <a:t>una serie de ventajas como ser compatibles para una gran cantidad de </a:t>
            </a:r>
            <a:r>
              <a:rPr lang="es-ES" sz="2400" dirty="0" smtClean="0"/>
              <a:t>sistemas operativos </a:t>
            </a:r>
            <a:r>
              <a:rPr lang="es-ES" sz="2400" dirty="0"/>
              <a:t>con un tiempo de desarrollo menor, pero </a:t>
            </a:r>
            <a:r>
              <a:rPr lang="es-ES" sz="2400" dirty="0" smtClean="0"/>
              <a:t>el rendimiento es </a:t>
            </a:r>
            <a:r>
              <a:rPr lang="es-ES" sz="2400" dirty="0"/>
              <a:t>menor que en una </a:t>
            </a:r>
            <a:r>
              <a:rPr lang="es-ES" sz="2400" dirty="0" smtClean="0"/>
              <a:t>aplicación </a:t>
            </a:r>
            <a:r>
              <a:rPr lang="es-ES" sz="2400" dirty="0"/>
              <a:t>nativa</a:t>
            </a:r>
            <a:r>
              <a:rPr lang="es-ES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Su </a:t>
            </a:r>
            <a:r>
              <a:rPr lang="es-ES" sz="2400" dirty="0" smtClean="0"/>
              <a:t>característica </a:t>
            </a:r>
            <a:r>
              <a:rPr lang="es-ES" sz="2400" dirty="0"/>
              <a:t>fundamental es que usa por debajo </a:t>
            </a:r>
            <a:r>
              <a:rPr lang="es-ES" sz="2400" dirty="0" smtClean="0"/>
              <a:t>Angular.</a:t>
            </a:r>
            <a:endParaRPr lang="es-ES" sz="2400" dirty="0"/>
          </a:p>
          <a:p>
            <a:pPr lvl="1" algn="just"/>
            <a:endParaRPr lang="es-ES" sz="2400" dirty="0" smtClean="0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5520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1.2 Ionic 2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354" y="1361910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Conceptos básicos: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38" y="1864310"/>
            <a:ext cx="1677078" cy="46405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6379" y="1864310"/>
            <a:ext cx="61098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b="1" u="sng" dirty="0"/>
              <a:t>Componentes</a:t>
            </a:r>
            <a:r>
              <a:rPr lang="es-ES" sz="2400" b="1" dirty="0"/>
              <a:t>: </a:t>
            </a:r>
            <a:r>
              <a:rPr lang="es-ES" sz="2400" dirty="0" smtClean="0"/>
              <a:t>los </a:t>
            </a:r>
            <a:r>
              <a:rPr lang="es-ES" sz="2400" dirty="0"/>
              <a:t>componentes de Ionic se adaptan al dispositivo estéticamente. </a:t>
            </a:r>
            <a:r>
              <a:rPr lang="es-ES" sz="2400" dirty="0" smtClean="0"/>
              <a:t>Manteniendo </a:t>
            </a:r>
            <a:r>
              <a:rPr lang="es-ES" sz="2400" dirty="0"/>
              <a:t>el mismo código, en un dispositivo iOS tiene diferente vista que en un dispositivo Android.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308408" y="898525"/>
            <a:ext cx="3180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Estructura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73441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0995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1.3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Es un framework de </a:t>
            </a:r>
            <a:r>
              <a:rPr lang="es-ES" sz="2300" dirty="0"/>
              <a:t>aplicaciones web Node.js </a:t>
            </a:r>
            <a:r>
              <a:rPr lang="es-ES" sz="2300" dirty="0" smtClean="0"/>
              <a:t>que proporciona un conjunto sólido de características para las aplicaciones web y móviles.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Contiene muchos métodos </a:t>
            </a:r>
            <a:r>
              <a:rPr lang="es-ES" sz="2300" dirty="0"/>
              <a:t>de programa de utilidad HTTP y middleware</a:t>
            </a:r>
            <a:r>
              <a:rPr lang="es-ES" sz="23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/>
              <a:t>Node.js es una plataforma construida sobre el motor de JavaScript </a:t>
            </a:r>
            <a:r>
              <a:rPr lang="es-ES" sz="2300" dirty="0" smtClean="0"/>
              <a:t>que </a:t>
            </a:r>
            <a:r>
              <a:rPr lang="es-ES" sz="2300" dirty="0"/>
              <a:t>permite la </a:t>
            </a:r>
            <a:r>
              <a:rPr lang="es-ES" sz="2300" dirty="0" smtClean="0"/>
              <a:t>ejecución </a:t>
            </a:r>
            <a:r>
              <a:rPr lang="es-ES" sz="2300" dirty="0"/>
              <a:t>de JavaScript en el lado del </a:t>
            </a:r>
            <a:r>
              <a:rPr lang="es-ES" sz="2300" dirty="0" smtClean="0"/>
              <a:t>servidor.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 Permite </a:t>
            </a:r>
            <a:r>
              <a:rPr lang="es-ES" sz="2300" dirty="0"/>
              <a:t>montar un servidor </a:t>
            </a:r>
            <a:r>
              <a:rPr lang="es-ES" sz="2300" dirty="0" smtClean="0"/>
              <a:t>HTTP utilizando </a:t>
            </a:r>
            <a:r>
              <a:rPr lang="es-ES" sz="2300" dirty="0"/>
              <a:t>el modulo http </a:t>
            </a:r>
            <a:r>
              <a:rPr lang="es-ES" sz="2300" dirty="0" smtClean="0"/>
              <a:t>que viene </a:t>
            </a:r>
            <a:r>
              <a:rPr lang="es-ES" sz="2300" dirty="0"/>
              <a:t>incluido en el core de Node.</a:t>
            </a:r>
          </a:p>
        </p:txBody>
      </p:sp>
    </p:spTree>
    <p:extLst>
      <p:ext uri="{BB962C8B-B14F-4D97-AF65-F5344CB8AC3E}">
        <p14:creationId xmlns:p14="http://schemas.microsoft.com/office/powerpoint/2010/main" val="84578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1.4 MongoDB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300" dirty="0" smtClean="0"/>
              <a:t>.</a:t>
            </a:r>
            <a:endParaRPr lang="es-ES" sz="2300" dirty="0"/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31756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3222</TotalTime>
  <Words>945</Words>
  <Application>Microsoft Office PowerPoint</Application>
  <PresentationFormat>Widescreen</PresentationFormat>
  <Paragraphs>210</Paragraphs>
  <Slides>48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Century Gothic</vt:lpstr>
      <vt:lpstr>Courier New</vt:lpstr>
      <vt:lpstr>Wingdings 3</vt:lpstr>
      <vt:lpstr>Ion</vt:lpstr>
      <vt:lpstr>Proyecto fin de grado</vt:lpstr>
      <vt:lpstr>1. Introducción</vt:lpstr>
      <vt:lpstr>1.1 Angular</vt:lpstr>
      <vt:lpstr>1.1 Angular </vt:lpstr>
      <vt:lpstr>1.1 Angular </vt:lpstr>
      <vt:lpstr>1.2 Ionic 2</vt:lpstr>
      <vt:lpstr>1.2 Ionic 2 </vt:lpstr>
      <vt:lpstr>1.3 Express</vt:lpstr>
      <vt:lpstr>1.4 MongoDB</vt:lpstr>
      <vt:lpstr>2. Desarrollo </vt:lpstr>
      <vt:lpstr>2.1 Frontend</vt:lpstr>
      <vt:lpstr>Mapa de navegación</vt:lpstr>
      <vt:lpstr>Funcional</vt:lpstr>
      <vt:lpstr>Pantalla de Login</vt:lpstr>
      <vt:lpstr>Pantalla de Registro</vt:lpstr>
      <vt:lpstr>Video explicativo:  </vt:lpstr>
      <vt:lpstr>Pantalla de Home</vt:lpstr>
      <vt:lpstr>Header</vt:lpstr>
      <vt:lpstr>Video explicativo:  </vt:lpstr>
      <vt:lpstr>Pantalla de Mis amigos </vt:lpstr>
      <vt:lpstr>Video explicativo:  </vt:lpstr>
      <vt:lpstr>Pantalla de   Nueva encuesta: paso 1</vt:lpstr>
      <vt:lpstr>Pantalla de   Nueva encuesta: paso 2</vt:lpstr>
      <vt:lpstr>Pantalla de   Nueva encuesta: paso 3</vt:lpstr>
      <vt:lpstr>Video explicativo:  </vt:lpstr>
      <vt:lpstr>Pantalla de Votaciones </vt:lpstr>
      <vt:lpstr>Video explicativo:  </vt:lpstr>
      <vt:lpstr>Pantalla de Mis encuestas</vt:lpstr>
      <vt:lpstr>Pantalla de Mis encuestas</vt:lpstr>
      <vt:lpstr>Video explicativo:  </vt:lpstr>
      <vt:lpstr>2.2 Backend</vt:lpstr>
      <vt:lpstr>Servidor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Base de datos:  MongoDB</vt:lpstr>
      <vt:lpstr>Base de datos: MongoDB</vt:lpstr>
      <vt:lpstr>Base de datos: MongoDB</vt:lpstr>
      <vt:lpstr>Base de datos:  MongoDB</vt:lpstr>
      <vt:lpstr>Relación entre colecciones</vt:lpstr>
      <vt:lpstr>3. Prueba </vt:lpstr>
      <vt:lpstr>3.1 Conclusiones de la prueba 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18</cp:revision>
  <dcterms:created xsi:type="dcterms:W3CDTF">2017-10-04T10:09:46Z</dcterms:created>
  <dcterms:modified xsi:type="dcterms:W3CDTF">2017-10-19T16:37:33Z</dcterms:modified>
</cp:coreProperties>
</file>